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5" r:id="rId3"/>
    <p:sldId id="290" r:id="rId4"/>
    <p:sldId id="286" r:id="rId5"/>
    <p:sldId id="287" r:id="rId6"/>
    <p:sldId id="288" r:id="rId7"/>
    <p:sldId id="291" r:id="rId8"/>
    <p:sldId id="292" r:id="rId9"/>
    <p:sldId id="293" r:id="rId10"/>
    <p:sldId id="294" r:id="rId11"/>
    <p:sldId id="289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0F3"/>
    <a:srgbClr val="FF00FF"/>
    <a:srgbClr val="FF0000"/>
    <a:srgbClr val="61A60E"/>
    <a:srgbClr val="88B5C6"/>
    <a:srgbClr val="67A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53" y="10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5/10/2020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51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60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40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4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8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6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6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2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01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47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4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https://translate.google.com/translate?hl=en&amp;prev=_t&amp;sl=auto&amp;tl=es&amp;u=http://www.houstonisd.org/dualcredit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s-US" sz="7200" kern="0" spc="110" dirty="0"/>
              <a:t>Doble Crédito</a:t>
            </a:r>
            <a:endParaRPr lang="en-US" sz="72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s-ES" b="1" dirty="0"/>
              <a:t>¡Ahorre dinero más tarde ganando créditos universitarios ahora!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sz="1800" i="1" dirty="0">
                <a:solidFill>
                  <a:srgbClr val="FFFFFF"/>
                </a:solidFill>
              </a:rPr>
              <a:t>Fecha</a:t>
            </a:r>
            <a:r>
              <a:rPr lang="en-US" sz="1800" i="1" dirty="0">
                <a:solidFill>
                  <a:srgbClr val="FFFFFF"/>
                </a:solidFill>
              </a:rPr>
              <a:t>: 4/13/2020</a:t>
            </a:r>
          </a:p>
          <a:p>
            <a:r>
              <a:rPr lang="es-US" sz="1800" i="1" dirty="0">
                <a:solidFill>
                  <a:srgbClr val="FFFFFF"/>
                </a:solidFill>
              </a:rPr>
              <a:t>Presentador</a:t>
            </a:r>
            <a:r>
              <a:rPr lang="en-US" sz="1800" i="1" dirty="0">
                <a:solidFill>
                  <a:srgbClr val="FFFFFF"/>
                </a:solidFill>
              </a:rPr>
              <a:t>: </a:t>
            </a:r>
            <a:r>
              <a:rPr lang="es-ES" sz="1800" i="1" dirty="0"/>
              <a:t>Equipo de administración de doble crédito de HISD</a:t>
            </a:r>
            <a:br>
              <a:rPr lang="en-US" sz="1800" i="1" dirty="0">
                <a:solidFill>
                  <a:srgbClr val="FFFFFF"/>
                </a:solidFill>
              </a:rPr>
            </a:br>
            <a:endParaRPr lang="en-US" sz="1800" i="1" dirty="0">
              <a:solidFill>
                <a:srgbClr val="FFFFFF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12EE0D-55E2-4232-A6E0-F41484E5D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2"/>
    </mc:Choice>
    <mc:Fallback xmlns="">
      <p:transition spd="slow" advTm="2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Información adicional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Los estudiantes no tienen que elegir entre crédito dual, colocación avanzada o clases de IB.</a:t>
            </a:r>
          </a:p>
          <a:p>
            <a:r>
              <a:rPr lang="es-ES" dirty="0"/>
              <a:t>Ciertas universidades de 4 años solo pueden tomar una calificación de letra "A" o "B", así que no se sobrecarguen con demasiadas clases.</a:t>
            </a:r>
          </a:p>
          <a:p>
            <a:r>
              <a:rPr lang="es-ES" dirty="0"/>
              <a:t>Retirarse de una clase de crédito dual evita una calificación reprobatoria / baja, pero puede tener implicaciones futuras de ayuda financiera.</a:t>
            </a:r>
          </a:p>
          <a:p>
            <a:r>
              <a:rPr lang="es-ES" dirty="0"/>
              <a:t>¡Diviértete siendo un estudiante universitario!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85B9E0-36C2-4D5D-94C7-906409876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80"/>
    </mc:Choice>
    <mc:Fallback xmlns="">
      <p:transition spd="slow" advTm="8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¿Dónde puedo obtener más información?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Sitio web de doble crédito de HISD</a:t>
            </a:r>
          </a:p>
          <a:p>
            <a:r>
              <a:rPr lang="es-ES" b="1" u="sng" dirty="0">
                <a:hlinkClick r:id="rId5"/>
              </a:rPr>
              <a:t>www.houstonisd.org/dualcredit</a:t>
            </a:r>
            <a:r>
              <a:rPr lang="es-ES" b="1" dirty="0"/>
              <a:t> </a:t>
            </a:r>
          </a:p>
          <a:p>
            <a:pPr lvl="1"/>
            <a:r>
              <a:rPr lang="es-ES" dirty="0"/>
              <a:t>Las familias pueden buscar los cursos de crédito doble que se ofrecen en su escuela y puntos de contacto por campus.</a:t>
            </a:r>
          </a:p>
          <a:p>
            <a:pPr lvl="1"/>
            <a:r>
              <a:rPr lang="es-ES" dirty="0"/>
              <a:t>Orientación sobre transferibilidad de créditos.</a:t>
            </a:r>
          </a:p>
          <a:p>
            <a:pPr lvl="1"/>
            <a:r>
              <a:rPr lang="es-ES" dirty="0"/>
              <a:t>Soporte para completar la aplicación </a:t>
            </a:r>
            <a:r>
              <a:rPr lang="es-ES" dirty="0" err="1"/>
              <a:t>ApplyTexas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Manual de doble crédito de HISD, preguntas frecuentes</a:t>
            </a:r>
          </a:p>
          <a:p>
            <a:pPr lvl="1"/>
            <a:r>
              <a:rPr lang="es-ES" dirty="0"/>
              <a:t>Requisitos de enseñanza de doble crédito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817A13-DBD0-4397-91ED-D7ADF1775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9"/>
    </mc:Choice>
    <mc:Fallback xmlns="">
      <p:transition spd="slow" advTm="6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/>
              <a:t>Gracias</a:t>
            </a:r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6118261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i="1" dirty="0"/>
              <a:t>Fecha: 04/13/2020</a:t>
            </a:r>
            <a:endParaRPr lang="es-ES" sz="1800" dirty="0"/>
          </a:p>
          <a:p>
            <a:r>
              <a:rPr lang="es-ES" sz="1800" i="1" dirty="0"/>
              <a:t>Presentador: Equipo de administración de doble crédito de HISD </a:t>
            </a:r>
            <a:endParaRPr lang="es-ES" sz="1800" dirty="0"/>
          </a:p>
          <a:p>
            <a:br>
              <a:rPr lang="en-US" sz="1800" i="1" dirty="0">
                <a:solidFill>
                  <a:srgbClr val="FFFFFF"/>
                </a:solidFill>
              </a:rPr>
            </a:br>
            <a:endParaRPr lang="en-US" sz="1800" i="1" dirty="0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3D6C97-D64F-4666-A197-4F8DE731F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0"/>
    </mc:Choice>
    <mc:Fallback xmlns="">
      <p:transition spd="slow" advTm="1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¿Qué es el doble crédito?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El doble crédito es un proceso mediante el cual un estudiante obtiene crédito de la escuela secundaria al completar con éxito un curso universitario. </a:t>
            </a:r>
          </a:p>
          <a:p>
            <a:r>
              <a:rPr lang="es-ES" dirty="0"/>
              <a:t>La calificación final de los cursos de la escuela secundaria y la universidad debe ser consistente.</a:t>
            </a:r>
          </a:p>
          <a:p>
            <a:r>
              <a:rPr lang="es-ES" dirty="0"/>
              <a:t>Los estudiantes pueden tomar clases académicas o laborales.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8EF59F9-A1F8-46E4-A9B9-6B34A5448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87"/>
    </mc:Choice>
    <mc:Fallback xmlns="">
      <p:transition spd="slow" advTm="10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b="1" dirty="0"/>
              <a:t>Programa</a:t>
            </a:r>
            <a:r>
              <a:rPr lang="en-US" b="1" dirty="0"/>
              <a:t> de doble </a:t>
            </a:r>
            <a:r>
              <a:rPr lang="es-US" b="1" dirty="0"/>
              <a:t>crédito</a:t>
            </a:r>
            <a:r>
              <a:rPr lang="en-US" b="1" dirty="0"/>
              <a:t> de HISD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Se ofrece en 35 escuelas secundarias diferentes. </a:t>
            </a:r>
          </a:p>
          <a:p>
            <a:r>
              <a:rPr lang="es-ES" dirty="0"/>
              <a:t>Se han completado más de 160 cursos universitarios para doble crédito en HISD.</a:t>
            </a:r>
          </a:p>
          <a:p>
            <a:r>
              <a:rPr lang="es-ES" dirty="0"/>
              <a:t>En el último año escolar 81% de los estudiantes completaron los cursos de doble crédito exitosamente (es decir, calificación de letras A, B, o 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DFC058-47BC-4697-BD5F-7890E8A6C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8"/>
    </mc:Choice>
    <mc:Fallback xmlns="">
      <p:transition spd="slow" advTm="45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¿Quién puede tomar doble crédito?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Los cursos de doble crédito están abiertos a estudiantes de 9º a 12º grado que cumplan con los requisitos de elegibilidad para el curso universitario. </a:t>
            </a:r>
          </a:p>
          <a:p>
            <a:r>
              <a:rPr lang="es-ES" dirty="0"/>
              <a:t>Los estudiantes deben recibir la aprobación de su equipo administrativo de la escuela secundaria y de sus padres / tutores.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5F627DB-168E-4E1F-92D7-E61592F50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63"/>
    </mc:Choice>
    <mc:Fallback xmlns="">
      <p:transition spd="slow" advTm="4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b="1" dirty="0"/>
              <a:t>Cuales</a:t>
            </a:r>
            <a:r>
              <a:rPr lang="en-US" b="1" dirty="0"/>
              <a:t> son los </a:t>
            </a:r>
            <a:r>
              <a:rPr lang="es-US" b="1" dirty="0"/>
              <a:t>costos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¡Nada! Los libros de texto y la matrícula están cubiertos por HISD y HCC.</a:t>
            </a:r>
          </a:p>
          <a:p>
            <a:pPr lvl="1"/>
            <a:r>
              <a:rPr lang="es-ES" dirty="0"/>
              <a:t>Los estudiantes deberán abordar los gastos mencionados anteriormente si toman un curso universitario sin la aprobación de su escuela secundaria y / o completan la clase en su propio tiempo (solo libros de texto).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6F7DEE3-A07E-4452-BA1D-65706D684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90"/>
    </mc:Choice>
    <mc:Fallback xmlns="">
      <p:transition spd="slow" advTm="10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s-US" b="1" dirty="0"/>
              <a:t>Cuales</a:t>
            </a:r>
            <a:r>
              <a:rPr lang="en-US" b="1" dirty="0"/>
              <a:t> son los </a:t>
            </a:r>
            <a:r>
              <a:rPr lang="es-US" b="1" dirty="0"/>
              <a:t>beneficios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Exposición a cursos de nivel universitario mientras todavía está en la escuela secundaria.</a:t>
            </a:r>
          </a:p>
          <a:p>
            <a:r>
              <a:rPr lang="es-ES" dirty="0"/>
              <a:t>Oportunidad para mejorar el GPA de la escuela secundaria.</a:t>
            </a:r>
          </a:p>
          <a:p>
            <a:r>
              <a:rPr lang="es-ES" dirty="0"/>
              <a:t>Obtenga crédito universitario que pueda llevar a la finalización de un título o certificado postsecundario.</a:t>
            </a:r>
          </a:p>
          <a:p>
            <a:r>
              <a:rPr lang="es-ES" dirty="0"/>
              <a:t>¿Mencionamos que es GRATIS?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E08D45A5-B335-4265-A810-46571D921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9"/>
    </mc:Choice>
    <mc:Fallback xmlns="">
      <p:transition spd="slow" advTm="14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s-US" b="1" dirty="0"/>
              <a:t>Cómo</a:t>
            </a:r>
            <a:r>
              <a:rPr lang="en-US" b="1" dirty="0"/>
              <a:t> </a:t>
            </a:r>
            <a:r>
              <a:rPr lang="es-US" b="1" dirty="0"/>
              <a:t>empiezo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Reúnase con el líder de doble crédito en su campus para analizar las opciones de cursos.</a:t>
            </a:r>
          </a:p>
          <a:p>
            <a:r>
              <a:rPr lang="es-ES" dirty="0"/>
              <a:t>Complete la solicitud </a:t>
            </a:r>
            <a:r>
              <a:rPr lang="es-US" dirty="0" err="1"/>
              <a:t>ApplyTexas</a:t>
            </a:r>
            <a:r>
              <a:rPr lang="es-ES" dirty="0"/>
              <a:t> para obtener un número de identificación de HCC.</a:t>
            </a:r>
          </a:p>
          <a:p>
            <a:r>
              <a:rPr lang="es-ES" dirty="0"/>
              <a:t>Tome el examen TSIA si aún no cumple con el estándar de calificación de preparación universitaria para las clases que desea tomar.</a:t>
            </a:r>
          </a:p>
          <a:p>
            <a:r>
              <a:rPr lang="es-ES" dirty="0"/>
              <a:t>Envíe todos los documentos de doble crédito antes del 15 de junio para las clases de otoño (15 de noviembre para el período de primavera).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9339AA-A766-4767-967E-4F3008EB2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50"/>
    </mc:Choice>
    <mc:Fallback xmlns="">
      <p:transition spd="slow" advTm="11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s-US" b="1" dirty="0"/>
              <a:t>Cómo</a:t>
            </a:r>
            <a:r>
              <a:rPr lang="en-US" b="1" dirty="0"/>
              <a:t> </a:t>
            </a:r>
            <a:r>
              <a:rPr lang="es-US" b="1" dirty="0"/>
              <a:t>califico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Los estudiantes deben cumplir con los estándares de calificación de preparación universitaria para tomar clases académicas.</a:t>
            </a:r>
          </a:p>
          <a:p>
            <a:r>
              <a:rPr lang="es-ES" dirty="0"/>
              <a:t>Opciones de prueba:</a:t>
            </a:r>
          </a:p>
          <a:p>
            <a:pPr lvl="1"/>
            <a:r>
              <a:rPr lang="es-ES" dirty="0"/>
              <a:t>Examen PSAT / NMSQT</a:t>
            </a:r>
          </a:p>
          <a:p>
            <a:pPr lvl="1"/>
            <a:r>
              <a:rPr lang="es-ES" dirty="0"/>
              <a:t>Examen STAAR de inglés II, examen STAAR de álgebra I y puntaje de aprobación en álgebra II</a:t>
            </a:r>
          </a:p>
          <a:p>
            <a:pPr lvl="1"/>
            <a:r>
              <a:rPr lang="es-ES" dirty="0"/>
              <a:t>Examen de evaluación de TSI (TSIA)</a:t>
            </a:r>
          </a:p>
          <a:p>
            <a:pPr lvl="1"/>
            <a:r>
              <a:rPr lang="es-ES" dirty="0"/>
              <a:t>Examen SAT / ACT</a:t>
            </a:r>
          </a:p>
          <a:p>
            <a:r>
              <a:rPr lang="es-ES" dirty="0"/>
              <a:t>Los estudiantes no necesitan cumplir con un requisito de puntaje para completar la mayoría de los cursos de fuerza laboral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D84281-C8D3-49D4-933F-BD9DF8FC7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19"/>
    </mc:Choice>
    <mc:Fallback xmlns="">
      <p:transition spd="slow" advTm="10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Claves para el éxito en doble crédito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Leer, leer, y leer el plan de estudio de tu curso (silabas)</a:t>
            </a:r>
          </a:p>
          <a:p>
            <a:r>
              <a:rPr lang="es-ES" dirty="0"/>
              <a:t>Comprenda cómo usar todas las facetas del sistema de estudiantes en línea de HCC, incluido </a:t>
            </a:r>
            <a:r>
              <a:rPr lang="es-ES" dirty="0" err="1"/>
              <a:t>Canvas</a:t>
            </a:r>
            <a:r>
              <a:rPr lang="es-ES" dirty="0"/>
              <a:t>.</a:t>
            </a:r>
          </a:p>
          <a:p>
            <a:r>
              <a:rPr lang="es-ES" dirty="0"/>
              <a:t>Utilice los recursos de HCC disponibles para usted (biblioteca virtual, tutoría en línea, etc.).</a:t>
            </a:r>
          </a:p>
          <a:p>
            <a:r>
              <a:rPr lang="es-ES" dirty="0"/>
              <a:t>Comunícate con tus profesores de HCC.</a:t>
            </a:r>
          </a:p>
          <a:p>
            <a:r>
              <a:rPr lang="es-ES" dirty="0"/>
              <a:t>¡Recordar sus nombres de usuario y contraseñas de HCC!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12A7F20-B939-4E22-9D45-D0942FC26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44"/>
    </mc:Choice>
    <mc:Fallback xmlns="">
      <p:transition spd="slow" advTm="8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ISD-Template-2014-Standard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HISD-Template-2014-Standard2</Template>
  <TotalTime>10365</TotalTime>
  <Words>730</Words>
  <Application>Microsoft Office PowerPoint</Application>
  <PresentationFormat>On-screen Show (4:3)</PresentationFormat>
  <Paragraphs>81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Rockwell</vt:lpstr>
      <vt:lpstr>HISD-Template-2014-Standard</vt:lpstr>
      <vt:lpstr>Doble Crédito</vt:lpstr>
      <vt:lpstr>¿Qué es el doble crédito?</vt:lpstr>
      <vt:lpstr>Programa de doble crédito de HISD</vt:lpstr>
      <vt:lpstr>¿Quién puede tomar doble crédito?</vt:lpstr>
      <vt:lpstr>Cuales son los costos?</vt:lpstr>
      <vt:lpstr>¿Cuales son los beneficios?</vt:lpstr>
      <vt:lpstr>¿Cómo empiezo?</vt:lpstr>
      <vt:lpstr>¿Cómo califico?</vt:lpstr>
      <vt:lpstr>Claves para el éxito en doble crédito</vt:lpstr>
      <vt:lpstr>Información adicional</vt:lpstr>
      <vt:lpstr>¿Dónde puedo obtener más información?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Credit</dc:title>
  <dc:creator>Godley, Scott</dc:creator>
  <cp:lastModifiedBy>Baker, Ayanna L</cp:lastModifiedBy>
  <cp:revision>46</cp:revision>
  <dcterms:created xsi:type="dcterms:W3CDTF">2020-04-12T01:38:52Z</dcterms:created>
  <dcterms:modified xsi:type="dcterms:W3CDTF">2020-05-10T20:57:54Z</dcterms:modified>
</cp:coreProperties>
</file>